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6"/>
  </p:notesMasterIdLst>
  <p:sldIdLst>
    <p:sldId id="496" r:id="rId2"/>
    <p:sldId id="463" r:id="rId3"/>
    <p:sldId id="518" r:id="rId4"/>
    <p:sldId id="519" r:id="rId5"/>
    <p:sldId id="520" r:id="rId6"/>
    <p:sldId id="521" r:id="rId7"/>
    <p:sldId id="522" r:id="rId8"/>
    <p:sldId id="523" r:id="rId9"/>
    <p:sldId id="497" r:id="rId10"/>
    <p:sldId id="498" r:id="rId11"/>
    <p:sldId id="499" r:id="rId12"/>
    <p:sldId id="500" r:id="rId13"/>
    <p:sldId id="501" r:id="rId14"/>
    <p:sldId id="502" r:id="rId15"/>
    <p:sldId id="503" r:id="rId16"/>
    <p:sldId id="504" r:id="rId17"/>
    <p:sldId id="505" r:id="rId18"/>
    <p:sldId id="506" r:id="rId19"/>
    <p:sldId id="419" r:id="rId20"/>
    <p:sldId id="508" r:id="rId21"/>
    <p:sldId id="509" r:id="rId22"/>
    <p:sldId id="510" r:id="rId23"/>
    <p:sldId id="511" r:id="rId24"/>
    <p:sldId id="512" r:id="rId25"/>
    <p:sldId id="513" r:id="rId26"/>
    <p:sldId id="514" r:id="rId27"/>
    <p:sldId id="515" r:id="rId28"/>
    <p:sldId id="516" r:id="rId29"/>
    <p:sldId id="517" r:id="rId30"/>
    <p:sldId id="492" r:id="rId31"/>
    <p:sldId id="399" r:id="rId32"/>
    <p:sldId id="409" r:id="rId33"/>
    <p:sldId id="493" r:id="rId34"/>
    <p:sldId id="49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91839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dirty="0"/>
          </a:p>
        </p:txBody>
      </p:sp>
    </p:spTree>
    <p:extLst>
      <p:ext uri="{BB962C8B-B14F-4D97-AF65-F5344CB8AC3E}">
        <p14:creationId xmlns:p14="http://schemas.microsoft.com/office/powerpoint/2010/main" val="2745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dirty="0"/>
          </a:p>
        </p:txBody>
      </p:sp>
    </p:spTree>
    <p:extLst>
      <p:ext uri="{BB962C8B-B14F-4D97-AF65-F5344CB8AC3E}">
        <p14:creationId xmlns:p14="http://schemas.microsoft.com/office/powerpoint/2010/main" val="1785979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011542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30</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8.tiff"/><Relationship Id="rId5" Type="http://schemas.openxmlformats.org/officeDocument/2006/relationships/image" Target="../media/image37.tiff"/><Relationship Id="rId10" Type="http://schemas.openxmlformats.org/officeDocument/2006/relationships/image" Target="../media/image2.png"/><Relationship Id="rId4" Type="http://schemas.openxmlformats.org/officeDocument/2006/relationships/image" Target="../media/image36.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1.jpg"/><Relationship Id="rId7" Type="http://schemas.openxmlformats.org/officeDocument/2006/relationships/image" Target="../media/image4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15</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7952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Why we need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But: no access to specific HANA features</a:t>
            </a:r>
            <a:br>
              <a:rPr lang="en-US" sz="1800" kern="0" dirty="0" smtClean="0">
                <a:solidFill>
                  <a:srgbClr val="000000"/>
                </a:solidFill>
                <a:ea typeface="Arial Unicode MS" pitchFamily="34" charset="-128"/>
                <a:cs typeface="Arial Unicode MS" pitchFamily="34" charset="-128"/>
              </a:rPr>
            </a:br>
            <a:endParaRPr lang="en-US" sz="1800" kern="0" dirty="0" smtClean="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Required: </a:t>
            </a:r>
            <a:r>
              <a:rPr lang="en-US" sz="1800" dirty="0" smtClean="0">
                <a:solidFill>
                  <a:schemeClr val="bg2">
                    <a:lumMod val="50000"/>
                  </a:schemeClr>
                </a:solidFill>
              </a:rPr>
              <a:t>Some scenarios require selective measure </a:t>
            </a:r>
            <a:r>
              <a:rPr lang="en-US" sz="1800" kern="0" dirty="0" smtClean="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Open SQL and CDS views do not yet offer functionality to solve the problem</a:t>
            </a: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22430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Necessary part of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2552082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Key Feature of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460272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smtClean="0">
                <a:solidFill>
                  <a:srgbClr val="3C3C3C"/>
                </a:solidFill>
              </a:rPr>
              <a:t>CDS Table Function Code</a:t>
            </a:r>
          </a:p>
        </p:txBody>
      </p:sp>
      <p:pic>
        <p:nvPicPr>
          <p:cNvPr id="6152" name="Picture 8" descr="Free Vector | Businessman entrepreneur working at office de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887240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Development flow &amp; Artifacts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36917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Object</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835612" cy="1754326"/>
          </a:xfrm>
          <a:prstGeom prst="rect">
            <a:avLst/>
          </a:prstGeom>
        </p:spPr>
        <p:txBody>
          <a:bodyPr wrap="square">
            <a:spAutoFit/>
          </a:bodyPr>
          <a:lstStyle/>
          <a:p>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a:t>
            </a:r>
            <a:r>
              <a:rPr lang="en-US" dirty="0" smtClean="0">
                <a:solidFill>
                  <a:srgbClr val="3C3C3C"/>
                </a:solidFill>
              </a:rPr>
              <a:t>business object.</a:t>
            </a:r>
          </a:p>
        </p:txBody>
      </p:sp>
    </p:spTree>
    <p:extLst>
      <p:ext uri="{BB962C8B-B14F-4D97-AF65-F5344CB8AC3E}">
        <p14:creationId xmlns:p14="http://schemas.microsoft.com/office/powerpoint/2010/main" val="2366697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Transactional UX App with CDS &amp; BOPF </a:t>
            </a:r>
          </a:p>
          <a:p>
            <a:r>
              <a:rPr lang="en-US" sz="3600" b="1" dirty="0" smtClean="0">
                <a:latin typeface="Cooper Black" panose="0208090404030B020404" pitchFamily="18" charset="0"/>
              </a:rPr>
              <a:t>With Draft Functionality</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5964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smtClean="0">
                <a:solidFill>
                  <a:srgbClr val="3C3C3C"/>
                </a:solidFill>
              </a:rPr>
              <a:t>CDS BOPF Scenario</a:t>
            </a:r>
          </a:p>
        </p:txBody>
      </p:sp>
    </p:spTree>
    <p:extLst>
      <p:ext uri="{BB962C8B-B14F-4D97-AF65-F5344CB8AC3E}">
        <p14:creationId xmlns:p14="http://schemas.microsoft.com/office/powerpoint/2010/main" val="3128735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rotWithShape="1">
          <a:blip r:embed="rId2">
            <a:extLst>
              <a:ext uri="{28A0092B-C50C-407E-A947-70E740481C1C}">
                <a14:useLocalDpi xmlns:a14="http://schemas.microsoft.com/office/drawing/2010/main" val="0"/>
              </a:ext>
            </a:extLst>
          </a:blip>
          <a:srcRect r="8842"/>
          <a:stretch/>
        </p:blipFill>
        <p:spPr bwMode="auto">
          <a:xfrm>
            <a:off x="5219230" y="356138"/>
            <a:ext cx="5556992" cy="4312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noProof="0" dirty="0" smtClean="0">
                <a:solidFill>
                  <a:prstClr val="black"/>
                </a:solidFill>
                <a:latin typeface="Cooper Black" panose="0208090404030B020404" pitchFamily="18" charset="0"/>
              </a:rPr>
              <a:t>15</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3970318"/>
          </a:xfrm>
          <a:prstGeom prst="rect">
            <a:avLst/>
          </a:prstGeom>
          <a:noFill/>
        </p:spPr>
        <p:txBody>
          <a:bodyPr wrap="square" rtlCol="0">
            <a:spAutoFit/>
          </a:bodyPr>
          <a:lstStyle/>
          <a:p>
            <a:pPr marL="285750" indent="-285750">
              <a:buFont typeface="Arial" panose="020B0604020202020204" pitchFamily="34" charset="0"/>
              <a:buChar char="•"/>
            </a:pPr>
            <a:r>
              <a:rPr lang="en-US" i="1" dirty="0"/>
              <a:t>Understanding CDS </a:t>
            </a:r>
            <a:r>
              <a:rPr lang="en-US" i="1" dirty="0" smtClean="0"/>
              <a:t>Security</a:t>
            </a:r>
            <a:endParaRPr lang="en-US" i="1" dirty="0" smtClean="0"/>
          </a:p>
          <a:p>
            <a:pPr marL="285750" lvl="0" indent="-285750">
              <a:buFont typeface="Arial" panose="020B0604020202020204" pitchFamily="34" charset="0"/>
              <a:buChar char="•"/>
            </a:pPr>
            <a:r>
              <a:rPr lang="en-US" i="1" dirty="0" smtClean="0"/>
              <a:t>CDS </a:t>
            </a:r>
            <a:r>
              <a:rPr lang="en-US" i="1" dirty="0"/>
              <a:t>Table Functions</a:t>
            </a:r>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BOPF</a:t>
            </a:r>
          </a:p>
          <a:p>
            <a:r>
              <a:rPr lang="en-US" dirty="0"/>
              <a:t> </a:t>
            </a:r>
          </a:p>
          <a:p>
            <a:r>
              <a:rPr lang="en-US" dirty="0"/>
              <a:t> --Break--</a:t>
            </a:r>
          </a:p>
          <a:p>
            <a:endParaRPr lang="en-US" dirty="0"/>
          </a:p>
          <a:p>
            <a:pPr marL="285750" lvl="0" indent="-285750">
              <a:buFont typeface="Arial" panose="020B0604020202020204" pitchFamily="34" charset="0"/>
              <a:buChar char="•"/>
            </a:pPr>
            <a:r>
              <a:rPr lang="en-US" dirty="0"/>
              <a:t> </a:t>
            </a:r>
            <a:r>
              <a:rPr lang="en-US" i="1" dirty="0"/>
              <a:t>Hierarchy CDS Programming with Tree Table  </a:t>
            </a:r>
          </a:p>
          <a:p>
            <a:pPr marL="895243" lvl="1" indent="-285750">
              <a:buFont typeface="Wingdings" panose="05000000000000000000" pitchFamily="2" charset="2"/>
              <a:buChar char="Ø"/>
            </a:pPr>
            <a:r>
              <a:rPr lang="en-US" i="1" dirty="0"/>
              <a:t>New Hierarchy</a:t>
            </a:r>
          </a:p>
          <a:p>
            <a:pPr marL="895243" lvl="1" indent="-285750">
              <a:buFont typeface="Wingdings" panose="05000000000000000000" pitchFamily="2" charset="2"/>
              <a:buChar char="Ø"/>
            </a:pPr>
            <a:r>
              <a:rPr lang="en-US" i="1" dirty="0"/>
              <a:t>Classical Hierarchy</a:t>
            </a:r>
          </a:p>
          <a:p>
            <a:pPr marL="285750" lvl="0" indent="-285750">
              <a:buFont typeface="Arial" panose="020B0604020202020204" pitchFamily="34" charset="0"/>
              <a:buChar char="•"/>
            </a:pPr>
            <a:r>
              <a:rPr lang="en-US" i="1" dirty="0"/>
              <a:t>Implementation of  End to End  Hierarchy Scenario of  Employee Manager Hierarchy </a:t>
            </a:r>
          </a:p>
          <a:p>
            <a:pPr marL="285750" lvl="0" indent="-285750">
              <a:buFont typeface="Arial" panose="020B0604020202020204" pitchFamily="34" charset="0"/>
              <a:buChar char="•"/>
            </a:pPr>
            <a:r>
              <a:rPr lang="en-US" i="1" dirty="0"/>
              <a:t>Describing Functional Information of Hierarchy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74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Hierarchy</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3297338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Hierarchy Scenario</a:t>
            </a:r>
            <a:endParaRPr lang="en-US" sz="3600" b="1" dirty="0">
              <a:latin typeface="Cooper Black" panose="0208090404030B020404" pitchFamily="18" charset="0"/>
            </a:endParaRP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406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Elaborating Scenario</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3436547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Resource CDS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235293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Basic CDS View</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3002166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Composite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71864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Consumption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635071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Check Hierarchy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31177319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7" name="Rectangle 6"/>
          <p:cNvSpPr/>
          <p:nvPr/>
        </p:nvSpPr>
        <p:spPr>
          <a:xfrm>
            <a:off x="460545" y="1028343"/>
            <a:ext cx="11559175" cy="400110"/>
          </a:xfrm>
          <a:prstGeom prst="rect">
            <a:avLst/>
          </a:prstGeom>
        </p:spPr>
        <p:txBody>
          <a:bodyPr wrap="square">
            <a:spAutoFit/>
          </a:bodyPr>
          <a:lstStyle/>
          <a:p>
            <a:r>
              <a:rPr lang="en-US" sz="2000" dirty="0" smtClean="0">
                <a:solidFill>
                  <a:srgbClr val="3C3C3C"/>
                </a:solidFill>
              </a:rPr>
              <a:t>CDS Hierarchy Scenario</a:t>
            </a:r>
          </a:p>
        </p:txBody>
      </p:sp>
      <p:pic>
        <p:nvPicPr>
          <p:cNvPr id="5124" name="Picture 4" descr="pict-organizational-chart-company's-organizational-chart.png-diagram-flowchart-example  - missmongolnep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001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Data Control Language ( DCL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12278" y="1524509"/>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smtClean="0">
                <a:solidFill>
                  <a:srgbClr val="000000"/>
                </a:solidFill>
                <a:cs typeface="Optima"/>
              </a:rPr>
              <a:t>Declarative</a:t>
            </a:r>
            <a:r>
              <a:rPr lang="en-US" sz="1800" dirty="0" smtClean="0">
                <a:solidFill>
                  <a:srgbClr val="000000"/>
                </a:solidFill>
                <a:cs typeface="Arial"/>
              </a:rPr>
              <a:t> </a:t>
            </a:r>
            <a:r>
              <a:rPr lang="en-US" sz="1800" dirty="0" smtClean="0">
                <a:solidFill>
                  <a:srgbClr val="000000"/>
                </a:solidFill>
                <a:cs typeface="Optima"/>
              </a:rPr>
              <a:t>approach instead of coded</a:t>
            </a:r>
          </a:p>
          <a:p>
            <a:pPr marL="285693" indent="-285693"/>
            <a:r>
              <a:rPr lang="en-US" sz="1800" dirty="0" smtClean="0">
                <a:solidFill>
                  <a:srgbClr val="000000"/>
                </a:solidFill>
                <a:cs typeface="Optima"/>
              </a:rPr>
              <a:t>Based on CDS modeling objects and therefore part of the data-model</a:t>
            </a:r>
          </a:p>
          <a:p>
            <a:pPr marL="285693" indent="-285693"/>
            <a:r>
              <a:rPr lang="en-US" sz="1800" dirty="0" smtClean="0">
                <a:solidFill>
                  <a:srgbClr val="000000"/>
                </a:solidFill>
                <a:cs typeface="Arial"/>
              </a:rPr>
              <a:t>Authorizations are also pushed down to DB by extending the Open SQL SELECT statement</a:t>
            </a:r>
          </a:p>
          <a:p>
            <a:pPr marL="285693" indent="-285693"/>
            <a:r>
              <a:rPr lang="en-US" sz="1800" dirty="0" smtClean="0">
                <a:solidFill>
                  <a:srgbClr val="000000"/>
                </a:solidFill>
                <a:cs typeface="Arial"/>
              </a:rPr>
              <a:t>Authorizations are only defined once and automatically (re-) used everywhere</a:t>
            </a:r>
          </a:p>
          <a:p>
            <a:pPr marL="285693" indent="-285693"/>
            <a:endParaRPr lang="en-US" sz="1800" dirty="0">
              <a:solidFill>
                <a:srgbClr val="000000"/>
              </a:solidFill>
              <a:cs typeface="Arial"/>
            </a:endParaRPr>
          </a:p>
        </p:txBody>
      </p:sp>
    </p:spTree>
    <p:extLst>
      <p:ext uri="{BB962C8B-B14F-4D97-AF65-F5344CB8AC3E}">
        <p14:creationId xmlns:p14="http://schemas.microsoft.com/office/powerpoint/2010/main" val="800034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1947399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smtClean="0">
                <a:latin typeface="Arial" panose="020B0604020202020204" pitchFamily="34" charset="0"/>
              </a:rPr>
              <a:t> </a:t>
            </a:r>
            <a:r>
              <a:rPr lang="en-US" sz="3600" dirty="0" smtClean="0">
                <a:latin typeface="Cooper Black" panose="0208090404030B020404" pitchFamily="18" charset="0"/>
              </a:rPr>
              <a:t>Aspect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ounded Rectangle 7"/>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rgbClr val="4172B2"/>
                </a:solidFill>
                <a:latin typeface="+mj-lt"/>
              </a:rPr>
              <a:t>An aspect can be used to define user-dependent values which can be compared to one or more columns of the data model</a:t>
            </a:r>
          </a:p>
        </p:txBody>
      </p:sp>
      <p:sp>
        <p:nvSpPr>
          <p:cNvPr id="9" name="Rounded Rectangle 8"/>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accent6">
                    <a:lumMod val="50000"/>
                  </a:schemeClr>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accent6">
                  <a:lumMod val="50000"/>
                </a:schemeClr>
              </a:solidFill>
              <a:latin typeface="+mj-lt"/>
            </a:endParaRPr>
          </a:p>
          <a:p>
            <a:pPr marL="342900" indent="-342900">
              <a:buFont typeface="Arial" panose="020B0604020202020204" pitchFamily="34" charset="0"/>
              <a:buChar char="•"/>
            </a:pPr>
            <a:r>
              <a:rPr lang="en-US" sz="2000" dirty="0">
                <a:solidFill>
                  <a:schemeClr val="accent6">
                    <a:lumMod val="50000"/>
                  </a:schemeClr>
                </a:solidFill>
                <a:latin typeface="+mj-lt"/>
              </a:rPr>
              <a:t>USER aspect can be used to compare the current logged on user with column of the date model</a:t>
            </a:r>
          </a:p>
          <a:p>
            <a:endParaRPr lang="en-US" sz="2000" dirty="0">
              <a:solidFill>
                <a:schemeClr val="accent6">
                  <a:lumMod val="50000"/>
                </a:schemeClr>
              </a:solidFill>
              <a:latin typeface="+mj-lt"/>
            </a:endParaRPr>
          </a:p>
        </p:txBody>
      </p:sp>
      <p:sp>
        <p:nvSpPr>
          <p:cNvPr id="10" name="Oval 9"/>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cxnSp>
        <p:nvCxnSpPr>
          <p:cNvPr id="11" name="Elbow Connector 10"/>
          <p:cNvCxnSpPr>
            <a:stCxn id="10" idx="0"/>
            <a:endCxn id="8"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0" idx="4"/>
            <a:endCxn id="9"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342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Runtime Behavior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62066"/>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During runtime the SELECT statement for a CDS view will automatically be enhanced with the authorization filter.</a:t>
            </a:r>
          </a:p>
        </p:txBody>
      </p:sp>
      <p:sp>
        <p:nvSpPr>
          <p:cNvPr id="19" name="Oval 18"/>
          <p:cNvSpPr>
            <a:spLocks noChangeAspect="1"/>
          </p:cNvSpPr>
          <p:nvPr/>
        </p:nvSpPr>
        <p:spPr>
          <a:xfrm>
            <a:off x="3950496" y="2647525"/>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
          <p:cNvSpPr/>
          <p:nvPr/>
        </p:nvSpPr>
        <p:spPr>
          <a:xfrm>
            <a:off x="3943867" y="2656178"/>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
          <p:cNvSpPr/>
          <p:nvPr/>
        </p:nvSpPr>
        <p:spPr>
          <a:xfrm>
            <a:off x="4338263" y="4602653"/>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p:cNvSpPr/>
          <p:nvPr/>
        </p:nvSpPr>
        <p:spPr>
          <a:xfrm>
            <a:off x="5913205" y="2797150"/>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7"/>
          <p:cNvSpPr/>
          <p:nvPr/>
        </p:nvSpPr>
        <p:spPr>
          <a:xfrm>
            <a:off x="4081450" y="2796773"/>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909933" y="3622247"/>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25" name="Oval 1"/>
          <p:cNvSpPr>
            <a:spLocks noChangeAspect="1"/>
          </p:cNvSpPr>
          <p:nvPr/>
        </p:nvSpPr>
        <p:spPr>
          <a:xfrm>
            <a:off x="4951802" y="3664116"/>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56482" y="24191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rot="5400000">
            <a:off x="5649113" y="3398705"/>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a:spLocks/>
          </p:cNvSpPr>
          <p:nvPr/>
        </p:nvSpPr>
        <p:spPr>
          <a:xfrm>
            <a:off x="4951802" y="2469582"/>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29" name="Rounded Rectangle 28"/>
          <p:cNvSpPr/>
          <p:nvPr/>
        </p:nvSpPr>
        <p:spPr>
          <a:xfrm>
            <a:off x="3401045"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rot="9000000">
            <a:off x="4545384" y="5150681"/>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a:spLocks/>
          </p:cNvSpPr>
          <p:nvPr/>
        </p:nvSpPr>
        <p:spPr>
          <a:xfrm>
            <a:off x="3453557" y="5148836"/>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32" name="Rounded Rectangle 31"/>
          <p:cNvSpPr/>
          <p:nvPr/>
        </p:nvSpPr>
        <p:spPr>
          <a:xfrm>
            <a:off x="6919428"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rot="12600000" flipH="1">
            <a:off x="6741827" y="5175288"/>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a:spLocks/>
          </p:cNvSpPr>
          <p:nvPr/>
        </p:nvSpPr>
        <p:spPr>
          <a:xfrm>
            <a:off x="6919428" y="5148836"/>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35" name="Rounded Rectangle 34"/>
          <p:cNvSpPr>
            <a:spLocks/>
          </p:cNvSpPr>
          <p:nvPr/>
        </p:nvSpPr>
        <p:spPr>
          <a:xfrm>
            <a:off x="5295134" y="6026772"/>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36" name="Rectangle 35"/>
          <p:cNvSpPr>
            <a:spLocks/>
          </p:cNvSpPr>
          <p:nvPr/>
        </p:nvSpPr>
        <p:spPr>
          <a:xfrm rot="5400000">
            <a:off x="5753006" y="5819355"/>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44455" y="1519722"/>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rgbClr val="0000FF"/>
                </a:solidFill>
                <a:latin typeface="Consolas" panose="020B0609020204030204" pitchFamily="49" charset="0"/>
                <a:ea typeface="ＭＳ Ｐゴシック" pitchFamily="34" charset="-128"/>
              </a:rPr>
              <a:t>SELECT</a:t>
            </a: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WHERE …</a:t>
            </a:r>
            <a:br>
              <a:rPr lang="en-US" sz="1600" dirty="0">
                <a:solidFill>
                  <a:srgbClr val="0000FF"/>
                </a:solidFill>
                <a:latin typeface="Consolas" panose="020B0609020204030204" pitchFamily="49" charset="0"/>
                <a:ea typeface="ＭＳ Ｐゴシック" pitchFamily="34" charset="-128"/>
              </a:rPr>
            </a:br>
            <a:r>
              <a:rPr lang="en-US" sz="1600" dirty="0">
                <a:solidFill>
                  <a:srgbClr val="0000FF"/>
                </a:solidFill>
                <a:latin typeface="Consolas" panose="020B0609020204030204" pitchFamily="49" charset="0"/>
                <a:ea typeface="ＭＳ Ｐゴシック" pitchFamily="34" charset="-128"/>
              </a:rPr>
              <a:t>   AND </a:t>
            </a:r>
            <a:r>
              <a:rPr lang="en-US" sz="1600" b="1" dirty="0">
                <a:solidFill>
                  <a:srgbClr val="000000"/>
                </a:solidFill>
                <a:latin typeface="Consolas" panose="020B0609020204030204" pitchFamily="49" charset="0"/>
                <a:ea typeface="MS PGothic" panose="020B0600070205080204" pitchFamily="34" charset="-128"/>
              </a:rPr>
              <a:t>&lt;Authorization Filter Condition&gt;  </a:t>
            </a:r>
          </a:p>
        </p:txBody>
      </p:sp>
      <p:sp>
        <p:nvSpPr>
          <p:cNvPr id="38" name="TextBox 37"/>
          <p:cNvSpPr txBox="1"/>
          <p:nvPr/>
        </p:nvSpPr>
        <p:spPr>
          <a:xfrm>
            <a:off x="1272921" y="5210458"/>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Authorization Object</a:t>
            </a:r>
            <a:br>
              <a:rPr lang="en-US" sz="1600" kern="0" dirty="0">
                <a:ea typeface="Arial Unicode MS" pitchFamily="34" charset="-128"/>
                <a:cs typeface="Arial Unicode MS" pitchFamily="34" charset="-128"/>
              </a:rPr>
            </a:br>
            <a:endParaRPr lang="en-US" sz="1600" kern="0" dirty="0">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rgbClr val="000000"/>
                </a:solidFill>
                <a:latin typeface="Consolas" panose="020B0609020204030204" pitchFamily="49" charset="0"/>
                <a:ea typeface="MS PGothic" panose="020B0600070205080204" pitchFamily="34" charset="-128"/>
              </a:rPr>
              <a:t>  </a:t>
            </a:r>
            <a:endParaRPr lang="en-US" sz="1600" b="1" dirty="0">
              <a:solidFill>
                <a:srgbClr val="000000"/>
              </a:solidFill>
              <a:latin typeface="Consolas" panose="020B0609020204030204" pitchFamily="49" charset="0"/>
              <a:ea typeface="MS PGothic" panose="020B0600070205080204" pitchFamily="34" charset="-128"/>
            </a:endParaRPr>
          </a:p>
        </p:txBody>
      </p:sp>
      <p:sp>
        <p:nvSpPr>
          <p:cNvPr id="39" name="Right Arrow 38"/>
          <p:cNvSpPr/>
          <p:nvPr/>
        </p:nvSpPr>
        <p:spPr bwMode="gray">
          <a:xfrm rot="16200000" flipH="1">
            <a:off x="2332301" y="5547460"/>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ight Arrow 39"/>
          <p:cNvSpPr/>
          <p:nvPr/>
        </p:nvSpPr>
        <p:spPr bwMode="gray">
          <a:xfrm rot="16200000">
            <a:off x="1997040" y="5547458"/>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575127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Which DCL Roles are Evaluated When ?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Rectangle 64"/>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66" name="Rectangle 65"/>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67" name="Rectangle 66"/>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68" name="Straight Arrow Connector 67"/>
          <p:cNvCxnSpPr>
            <a:stCxn id="114" idx="1"/>
            <a:endCxn id="75"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5" idx="1"/>
            <a:endCxn id="82"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13"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2" name="Straight Connector 71"/>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74" name="TextBox 73"/>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75" name="Rectangle 74"/>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6" name="Straight Connector 75"/>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78" name="TextBox 77"/>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79" name="Rectangle 78"/>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0" name="Straight Connector 79"/>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82" name="TextBox 81"/>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83" name="Rectangle 82"/>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4" name="Straight Connector 83"/>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86" name="TextBox 85"/>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87" name="Straight Arrow Connector 86"/>
          <p:cNvCxnSpPr>
            <a:stCxn id="71" idx="2"/>
            <a:endCxn id="75"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2"/>
            <a:endCxn id="79"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0" name="TextBox 89"/>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1" name="TextBox 90"/>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92" name="Connector: Elbow 9"/>
          <p:cNvCxnSpPr>
            <a:stCxn id="78" idx="1"/>
            <a:endCxn id="85"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4" name="Straight Connector 93"/>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96" name="TextBox 95"/>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97" name="Rectangle 96"/>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8" name="Straight Connector 97"/>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100" name="TextBox 99"/>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101" name="Rectangle 100"/>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2" name="Straight Connector 101"/>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104" name="TextBox 103"/>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105" name="Rectangle 104"/>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6" name="Straight Connector 105"/>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108" name="TextBox 107"/>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109" name="Straight Arrow Connector 108"/>
          <p:cNvCxnSpPr>
            <a:stCxn id="95" idx="1"/>
            <a:endCxn id="73"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9" idx="1"/>
            <a:endCxn id="77"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1"/>
            <a:endCxn id="81"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a:endCxn id="85"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114" name="Rectangle 113"/>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115" name="Rectangle 114"/>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116" name="Rectangle 115"/>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117" name="Rectangle 116"/>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118" name="Rectangle 117"/>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119" name="Straight Connector 118"/>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93" grpId="0" animBg="1"/>
      <p:bldP spid="95" grpId="0"/>
      <p:bldP spid="96" grpId="0"/>
      <p:bldP spid="97" grpId="0" animBg="1"/>
      <p:bldP spid="99" grpId="0"/>
      <p:bldP spid="100" grpId="0"/>
      <p:bldP spid="101" grpId="0" animBg="1"/>
      <p:bldP spid="103" grpId="0"/>
      <p:bldP spid="104" grpId="0"/>
      <p:bldP spid="105" grpId="0" animBg="1"/>
      <p:bldP spid="107" grpId="0"/>
      <p:bldP spid="108" grpId="0"/>
      <p:bldP spid="113" grpId="0" animBg="1"/>
      <p:bldP spid="114" grpId="0" animBg="1"/>
      <p:bldP spid="115" grpId="0" animBg="1"/>
      <p:bldP spid="116" grpId="0"/>
      <p:bldP spid="117" grpId="0"/>
      <p:bldP spid="1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ea typeface="Arial Unicode MS" pitchFamily="34" charset="-128"/>
                <a:cs typeface="Arial Unicode MS" pitchFamily="34" charset="-128"/>
              </a:rPr>
              <a:t>CDS Security with DCL. </a:t>
            </a:r>
            <a:endParaRPr lang="en-US" sz="2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9329835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smtClean="0">
                <a:solidFill>
                  <a:schemeClr val="tx1">
                    <a:lumMod val="95000"/>
                    <a:lumOff val="5000"/>
                  </a:schemeClr>
                </a:solidFill>
              </a:rPr>
              <a:t>CDS Table Functions allow to use natively implemented database-functions in SAP HANA DB directly from CDS</a:t>
            </a:r>
            <a:endParaRPr lang="en-US" sz="3199" dirty="0">
              <a:solidFill>
                <a:schemeClr val="tx1">
                  <a:lumMod val="95000"/>
                  <a:lumOff val="5000"/>
                </a:schemeClr>
              </a:solidFill>
            </a:endParaRP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3946755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6574</TotalTime>
  <Words>1757</Words>
  <Application>Microsoft Office PowerPoint</Application>
  <PresentationFormat>Widescreen</PresentationFormat>
  <Paragraphs>263</Paragraphs>
  <Slides>34</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Arial Unicode MS</vt:lpstr>
      <vt:lpstr>MS PGothic</vt:lpstr>
      <vt:lpstr>MS PGothic</vt:lpstr>
      <vt:lpstr>arial</vt:lpstr>
      <vt:lpstr>arial</vt:lpstr>
      <vt:lpstr>Arial Narrow</vt:lpstr>
      <vt:lpstr>Calibri</vt:lpstr>
      <vt:lpstr>Calibri Light</vt:lpstr>
      <vt:lpstr>Candara</vt:lpstr>
      <vt:lpstr>Consolas</vt:lpstr>
      <vt:lpstr>Cooper Black</vt:lpstr>
      <vt:lpstr>Courier New</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546</cp:revision>
  <dcterms:created xsi:type="dcterms:W3CDTF">2016-07-10T03:33:26Z</dcterms:created>
  <dcterms:modified xsi:type="dcterms:W3CDTF">2021-05-17T11:10:53Z</dcterms:modified>
</cp:coreProperties>
</file>